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4"/>
  </p:notesMasterIdLst>
  <p:handoutMasterIdLst>
    <p:handoutMasterId r:id="rId35"/>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9" r:id="rId14"/>
    <p:sldId id="1840" r:id="rId15"/>
    <p:sldId id="1831" r:id="rId16"/>
    <p:sldId id="1832" r:id="rId17"/>
    <p:sldId id="1841" r:id="rId18"/>
    <p:sldId id="1842" r:id="rId19"/>
    <p:sldId id="1843" r:id="rId20"/>
    <p:sldId id="1844" r:id="rId21"/>
    <p:sldId id="1833" r:id="rId22"/>
    <p:sldId id="1845" r:id="rId23"/>
    <p:sldId id="1848" r:id="rId24"/>
    <p:sldId id="1849" r:id="rId25"/>
    <p:sldId id="1851" r:id="rId26"/>
    <p:sldId id="1850" r:id="rId27"/>
    <p:sldId id="1846" r:id="rId28"/>
    <p:sldId id="1834" r:id="rId29"/>
    <p:sldId id="1835" r:id="rId30"/>
    <p:sldId id="1836" r:id="rId31"/>
    <p:sldId id="1837" r:id="rId32"/>
    <p:sldId id="1838"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88299" autoAdjust="0"/>
  </p:normalViewPr>
  <p:slideViewPr>
    <p:cSldViewPr>
      <p:cViewPr varScale="1">
        <p:scale>
          <a:sx n="112" d="100"/>
          <a:sy n="112" d="100"/>
        </p:scale>
        <p:origin x="2296"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The adder example demonstrates how a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are also universal for computation.</a:t>
            </a:r>
          </a:p>
          <a:p>
            <a:r>
              <a:rPr lang="en-US" sz="1200" b="0" i="0" u="none" strike="noStrike" kern="1200">
                <a:solidFill>
                  <a:schemeClr val="tx1"/>
                </a:solidFill>
                <a:effectLst/>
                <a:latin typeface="Arial" charset="0"/>
                <a:ea typeface="+mn-ea"/>
                <a:cs typeface="+mn-cs"/>
              </a:rPr>
              <a:t>The computational universality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are merely a new type of NAND gate. That's hardly big news!</a:t>
            </a:r>
          </a:p>
          <a:p>
            <a:r>
              <a:rPr lang="en-US" sz="1200" b="0" i="0" u="none" strike="noStrike" kern="1200">
                <a:solidFill>
                  <a:schemeClr val="tx1"/>
                </a:solidFill>
                <a:effectLst/>
                <a:latin typeface="Arial" charset="0"/>
                <a:ea typeface="+mn-ea"/>
                <a:cs typeface="+mn-cs"/>
              </a:rPr>
              <a:t>However, the situation is better than this view suggests. It turns out that we can devise </a:t>
            </a:r>
            <a:r>
              <a:rPr lang="en-US" sz="1200" b="0" i="1" u="none" strike="noStrike" kern="1200">
                <a:solidFill>
                  <a:schemeClr val="tx1"/>
                </a:solidFill>
                <a:effectLst/>
                <a:latin typeface="Arial" charset="0"/>
                <a:ea typeface="+mn-ea"/>
                <a:cs typeface="+mn-cs"/>
              </a:rPr>
              <a:t>learning algorithms</a:t>
            </a:r>
            <a:r>
              <a:rPr lang="en-US" sz="1200" b="0" i="0" u="none" strike="noStrike" kern="120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077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for computing logical functions. The inputs are shown as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and the bias as a special node with value +1 which is multiplied with the bias weight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 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(b)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96376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0.xml"/><Relationship Id="rId7" Type="http://schemas.openxmlformats.org/officeDocument/2006/relationships/image" Target="../media/image29.png"/><Relationship Id="rId12" Type="http://schemas.openxmlformats.org/officeDocument/2006/relationships/image" Target="../media/image3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wm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a:t> and Martin Chapter 7</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285750" y="4729424"/>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sty m:val="p"/>
                                      <m:brk m:alnAt="9"/>
                                    </m:rPr>
                                    <a:rPr lang="en-US" b="0" i="0" smtClean="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b="0" i="0" smtClean="0">
                                  <a:latin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i="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i="0"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eqArr>
                        </m:e>
                      </m:d>
                      <m:r>
                        <a:rPr lang="en-US" b="0" i="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285750" y="4729424"/>
                <a:ext cx="4229428" cy="1248547"/>
              </a:xfrm>
              <a:prstGeom prst="rect">
                <a:avLst/>
              </a:prstGeom>
              <a:blipFill>
                <a:blip r:embed="rId4"/>
                <a:stretch>
                  <a:fillRect t="-78788" r="-299" b="-108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5105400" y="4972339"/>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r>
                                <m:rPr>
                                  <m:sty m:val="p"/>
                                </m:rPr>
                                <a:rPr lang="en-US" b="0" i="0" smtClean="0">
                                  <a:latin typeface="Cambria Math" panose="02040503050406030204" pitchFamily="18" charset="0"/>
                                </a:rPr>
                                <m:t>w</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 ≤0</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r>
                                <a:rPr lang="en-US" b="0" i="0" smtClean="0">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b="0" i="0" smtClean="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5105400" y="4972339"/>
                <a:ext cx="3530197" cy="617861"/>
              </a:xfrm>
              <a:prstGeom prst="rect">
                <a:avLst/>
              </a:prstGeom>
              <a:blipFill>
                <a:blip r:embed="rId5"/>
                <a:stretch>
                  <a:fillRect l="-3226" t="-228571" r="-1792" b="-328571"/>
                </a:stretch>
              </a:blipFill>
            </p:spPr>
            <p:txBody>
              <a:bodyPr/>
              <a:lstStyle/>
              <a:p>
                <a:r>
                  <a:rPr lang="en-US">
                    <a:noFill/>
                  </a:rPr>
                  <a:t> </a:t>
                </a:r>
              </a:p>
            </p:txBody>
          </p:sp>
        </mc:Fallback>
      </mc:AlternateContent>
    </p:spTree>
    <p:extLst>
      <p:ext uri="{BB962C8B-B14F-4D97-AF65-F5344CB8AC3E}">
        <p14:creationId xmlns:p14="http://schemas.microsoft.com/office/powerpoint/2010/main" val="68546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4419600" y="4495800"/>
            <a:ext cx="4354607" cy="2209800"/>
          </a:xfrm>
          <a:prstGeom prst="rect">
            <a:avLst/>
          </a:prstGeom>
        </p:spPr>
      </p:pic>
      <p:sp>
        <p:nvSpPr>
          <p:cNvPr id="5" name="Rectangle 4"/>
          <p:cNvSpPr/>
          <p:nvPr/>
        </p:nvSpPr>
        <p:spPr>
          <a:xfrm>
            <a:off x="6400800" y="6076304"/>
            <a:ext cx="2172390"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4914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685800" y="1905000"/>
            <a:ext cx="4354607" cy="2209800"/>
          </a:xfrm>
          <a:prstGeom prst="rect">
            <a:avLst/>
          </a:prstGeom>
        </p:spPr>
      </p:pic>
      <p:sp>
        <p:nvSpPr>
          <p:cNvPr id="5" name="Rectangle 4"/>
          <p:cNvSpPr/>
          <p:nvPr/>
        </p:nvSpPr>
        <p:spPr>
          <a:xfrm>
            <a:off x="2743200" y="3505200"/>
            <a:ext cx="2172390"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5421395" y="1772166"/>
            <a:ext cx="3352824" cy="2266434"/>
          </a:xfrm>
          <a:prstGeom prst="rect">
            <a:avLst/>
          </a:prstGeom>
        </p:spPr>
      </p:pic>
      <p:sp>
        <p:nvSpPr>
          <p:cNvPr id="7" name="Rectangle 6"/>
          <p:cNvSpPr/>
          <p:nvPr/>
        </p:nvSpPr>
        <p:spPr>
          <a:xfrm>
            <a:off x="7848600" y="3475892"/>
            <a:ext cx="623440"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2743200" y="4206239"/>
            <a:ext cx="4118627" cy="2642969"/>
          </a:xfrm>
          <a:prstGeom prst="rect">
            <a:avLst/>
          </a:prstGeom>
        </p:spPr>
      </p:pic>
      <p:sp>
        <p:nvSpPr>
          <p:cNvPr id="9" name="Rectangle 8"/>
          <p:cNvSpPr/>
          <p:nvPr/>
        </p:nvSpPr>
        <p:spPr>
          <a:xfrm>
            <a:off x="5867400" y="6148084"/>
            <a:ext cx="669671"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45280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Decision making OR logical functions</a:t>
            </a:r>
          </a:p>
        </p:txBody>
      </p:sp>
      <p:sp>
        <p:nvSpPr>
          <p:cNvPr id="3" name="Content Placeholder 2"/>
          <p:cNvSpPr>
            <a:spLocks noGrp="1"/>
          </p:cNvSpPr>
          <p:nvPr>
            <p:ph idx="1"/>
          </p:nvPr>
        </p:nvSpPr>
        <p:spPr/>
        <p:txBody>
          <a:bodyPr/>
          <a:lstStyle/>
          <a:p>
            <a:r>
              <a:rPr lang="en-US" dirty="0" err="1"/>
              <a:t>Perceptrons</a:t>
            </a:r>
            <a:r>
              <a:rPr lang="en-US" dirty="0"/>
              <a:t> can be used to compute logical functions like AND, OR and NAND</a:t>
            </a:r>
          </a:p>
          <a:p>
            <a:r>
              <a:rPr lang="en-US" dirty="0"/>
              <a:t>Example:</a:t>
            </a:r>
          </a:p>
        </p:txBody>
      </p:sp>
      <p:pic>
        <p:nvPicPr>
          <p:cNvPr id="8" name="Picture 7"/>
          <p:cNvPicPr>
            <a:picLocks noChangeAspect="1"/>
          </p:cNvPicPr>
          <p:nvPr/>
        </p:nvPicPr>
        <p:blipFill>
          <a:blip r:embed="rId3"/>
          <a:stretch>
            <a:fillRect/>
          </a:stretch>
        </p:blipFill>
        <p:spPr>
          <a:xfrm>
            <a:off x="1752600" y="3505200"/>
            <a:ext cx="6367780" cy="1752600"/>
          </a:xfrm>
          <a:prstGeom prst="rect">
            <a:avLst/>
          </a:prstGeom>
        </p:spPr>
      </p:pic>
    </p:spTree>
    <p:extLst>
      <p:ext uri="{BB962C8B-B14F-4D97-AF65-F5344CB8AC3E}">
        <p14:creationId xmlns:p14="http://schemas.microsoft.com/office/powerpoint/2010/main" val="101623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extLst>
              <p:ext uri="{D42A27DB-BD31-4B8C-83A1-F6EECF244321}">
                <p14:modId xmlns:p14="http://schemas.microsoft.com/office/powerpoint/2010/main" val="60943798"/>
              </p:ext>
            </p:extLst>
          </p:nvPr>
        </p:nvGraphicFramePr>
        <p:xfrm>
          <a:off x="1097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1676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extLst>
              <p:ext uri="{D42A27DB-BD31-4B8C-83A1-F6EECF244321}">
                <p14:modId xmlns:p14="http://schemas.microsoft.com/office/powerpoint/2010/main" val="2918473268"/>
              </p:ext>
            </p:extLst>
          </p:nvPr>
        </p:nvGraphicFramePr>
        <p:xfrm>
          <a:off x="3505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extLst>
              <p:ext uri="{D42A27DB-BD31-4B8C-83A1-F6EECF244321}">
                <p14:modId xmlns:p14="http://schemas.microsoft.com/office/powerpoint/2010/main" val="2019124907"/>
              </p:ext>
            </p:extLst>
          </p:nvPr>
        </p:nvGraphicFramePr>
        <p:xfrm>
          <a:off x="5913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4122685"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6433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115422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571341" y="2438400"/>
            <a:ext cx="7795419" cy="2893145"/>
          </a:xfrm>
          <a:prstGeom prst="rect">
            <a:avLst/>
          </a:prstGeom>
        </p:spPr>
      </p:pic>
    </p:spTree>
    <p:extLst>
      <p:ext uri="{BB962C8B-B14F-4D97-AF65-F5344CB8AC3E}">
        <p14:creationId xmlns:p14="http://schemas.microsoft.com/office/powerpoint/2010/main" val="69765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2173772" y="2362200"/>
            <a:ext cx="5621064" cy="3276600"/>
          </a:xfrm>
          <a:prstGeom prst="rect">
            <a:avLst/>
          </a:prstGeom>
        </p:spPr>
      </p:pic>
    </p:spTree>
    <p:extLst>
      <p:ext uri="{BB962C8B-B14F-4D97-AF65-F5344CB8AC3E}">
        <p14:creationId xmlns:p14="http://schemas.microsoft.com/office/powerpoint/2010/main" val="129905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822960" y="2362200"/>
            <a:ext cx="7725376" cy="3606800"/>
          </a:xfrm>
          <a:prstGeom prst="rect">
            <a:avLst/>
          </a:prstGeom>
        </p:spPr>
      </p:pic>
      <p:cxnSp>
        <p:nvCxnSpPr>
          <p:cNvPr id="7" name="Straight Connector 6"/>
          <p:cNvCxnSpPr/>
          <p:nvPr/>
        </p:nvCxnSpPr>
        <p:spPr>
          <a:xfrm flipV="1">
            <a:off x="5334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7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of </a:t>
            </a:r>
            <a:r>
              <a:rPr lang="en-US" err="1"/>
              <a:t>Perceptrons</a:t>
            </a:r>
            <a:endParaRPr lang="en-US"/>
          </a:p>
        </p:txBody>
      </p:sp>
      <p:sp>
        <p:nvSpPr>
          <p:cNvPr id="3" name="Content Placeholder 2"/>
          <p:cNvSpPr>
            <a:spLocks noGrp="1"/>
          </p:cNvSpPr>
          <p:nvPr>
            <p:ph idx="1"/>
          </p:nvPr>
        </p:nvSpPr>
        <p:spPr/>
        <p:txBody>
          <a:bodyPr/>
          <a:lstStyle/>
          <a:p>
            <a:r>
              <a:rPr lang="en-US" dirty="0"/>
              <a:t>Networks of </a:t>
            </a:r>
            <a:r>
              <a:rPr lang="en-US" dirty="0" err="1"/>
              <a:t>Perceptrons</a:t>
            </a:r>
            <a:r>
              <a:rPr lang="en-US" dirty="0"/>
              <a:t> are universal for computation, like NAND gates</a:t>
            </a:r>
          </a:p>
          <a:p>
            <a:r>
              <a:rPr lang="en-US" dirty="0" err="1"/>
              <a:t>Perceptrons</a:t>
            </a:r>
            <a:r>
              <a:rPr lang="en-US" dirty="0"/>
              <a:t> can be as powerful as any other computing device!</a:t>
            </a:r>
          </a:p>
          <a:p>
            <a:endParaRPr lang="en-US" dirty="0"/>
          </a:p>
          <a:p>
            <a:r>
              <a:rPr lang="en-US" dirty="0"/>
              <a:t>We can devise </a:t>
            </a:r>
            <a:r>
              <a:rPr lang="en-US" i="1" dirty="0"/>
              <a:t>learning algorithms</a:t>
            </a:r>
            <a:r>
              <a:rPr lang="en-US" dirty="0"/>
              <a:t> to automatically tune the weights and biases of a network of artificial neurons</a:t>
            </a:r>
          </a:p>
          <a:p>
            <a:r>
              <a:rPr lang="en-US" dirty="0"/>
              <a:t>Instead of laying out a circuit of NAND and other gates, neural networks can simply learn to solve problems</a:t>
            </a:r>
          </a:p>
        </p:txBody>
      </p:sp>
    </p:spTree>
    <p:extLst>
      <p:ext uri="{BB962C8B-B14F-4D97-AF65-F5344CB8AC3E}">
        <p14:creationId xmlns:p14="http://schemas.microsoft.com/office/powerpoint/2010/main" val="7272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541286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822959" y="4925906"/>
            <a:ext cx="7543801" cy="1779694"/>
          </a:xfrm>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3628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Training Neural Nets</a:t>
            </a:r>
          </a:p>
        </p:txBody>
      </p:sp>
      <p:sp>
        <p:nvSpPr>
          <p:cNvPr id="3" name="Content Placeholder 2"/>
          <p:cNvSpPr>
            <a:spLocks noGrp="1"/>
          </p:cNvSpPr>
          <p:nvPr>
            <p:ph idx="1"/>
          </p:nvPr>
        </p:nvSpPr>
        <p:spPr/>
        <p:txBody>
          <a:bodyPr/>
          <a:lstStyle/>
          <a:p>
            <a:r>
              <a:rPr lang="en-US" dirty="0"/>
              <a:t>And other Neural Net Architectures!</a:t>
            </a:r>
          </a:p>
        </p:txBody>
      </p:sp>
    </p:spTree>
    <p:extLst>
      <p:ext uri="{BB962C8B-B14F-4D97-AF65-F5344CB8AC3E}">
        <p14:creationId xmlns:p14="http://schemas.microsoft.com/office/powerpoint/2010/main" val="46635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Perceptron</a:t>
            </a:r>
          </a:p>
        </p:txBody>
      </p:sp>
      <p:sp>
        <p:nvSpPr>
          <p:cNvPr id="3" name="Content Placeholder 2"/>
          <p:cNvSpPr>
            <a:spLocks noGrp="1"/>
          </p:cNvSpPr>
          <p:nvPr>
            <p:ph idx="1"/>
          </p:nvPr>
        </p:nvSpPr>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Perceptron</a:t>
            </a:r>
          </a:p>
        </p:txBody>
      </p:sp>
      <p:sp>
        <p:nvSpPr>
          <p:cNvPr id="3" name="Content Placeholder 2"/>
          <p:cNvSpPr>
            <a:spLocks noGrp="1"/>
          </p:cNvSpPr>
          <p:nvPr>
            <p:ph idx="1"/>
          </p:nvPr>
        </p:nvSpPr>
        <p:spPr/>
        <p:txBody>
          <a:bodyPr/>
          <a:lstStyle/>
          <a:p>
            <a:r>
              <a:rPr lang="en-US" dirty="0"/>
              <a:t>Perceptron has inputs, x</a:t>
            </a:r>
            <a:r>
              <a:rPr lang="en-US" baseline="-25000" dirty="0"/>
              <a:t>1</a:t>
            </a:r>
            <a:r>
              <a:rPr lang="en-US" dirty="0"/>
              <a:t>,x</a:t>
            </a:r>
            <a:r>
              <a:rPr lang="en-US" baseline="-25000" dirty="0"/>
              <a:t>2</a:t>
            </a:r>
            <a:r>
              <a:rPr lang="en-US" dirty="0"/>
              <a:t>, .. </a:t>
            </a:r>
            <a:r>
              <a:rPr lang="en-US" dirty="0" err="1"/>
              <a:t>x</a:t>
            </a:r>
            <a:r>
              <a:rPr lang="en-US" baseline="-25000" dirty="0" err="1"/>
              <a:t>N</a:t>
            </a:r>
            <a:r>
              <a:rPr lang="en-US" dirty="0"/>
              <a:t>, and weights w</a:t>
            </a:r>
            <a:r>
              <a:rPr lang="en-US" baseline="-25000" dirty="0"/>
              <a:t>1</a:t>
            </a:r>
            <a:r>
              <a:rPr lang="en-US" dirty="0"/>
              <a:t>,w</a:t>
            </a:r>
            <a:r>
              <a:rPr lang="en-US" baseline="-25000" dirty="0"/>
              <a:t>2</a:t>
            </a:r>
            <a:r>
              <a:rPr lang="en-US" dirty="0"/>
              <a:t>, .. </a:t>
            </a:r>
            <a:r>
              <a:rPr lang="en-US" dirty="0" err="1"/>
              <a:t>w</a:t>
            </a:r>
            <a:r>
              <a:rPr lang="en-US" baseline="-25000" dirty="0" err="1"/>
              <a:t>N</a:t>
            </a:r>
            <a:endParaRPr lang="en-US" baseline="-25000" dirty="0"/>
          </a:p>
          <a:p>
            <a:r>
              <a:rPr lang="en-US" dirty="0"/>
              <a:t>The perceptron outputs 0 or 1, based on the weighted sum is less than or greater than a threshold value</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314450" y="3792737"/>
            <a:ext cx="2667000" cy="13144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A4B24C-62EC-4E41-B254-D7A0CAB4FCB9}"/>
                  </a:ext>
                </a:extLst>
              </p:cNvPr>
              <p:cNvSpPr txBox="1"/>
              <p:nvPr/>
            </p:nvSpPr>
            <p:spPr>
              <a:xfrm>
                <a:off x="4472941" y="383800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sty m:val="p"/>
                                      <m:brk m:alnAt="9"/>
                                    </m:rPr>
                                    <a:rPr lang="en-US" b="0" i="0" smtClean="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b="0" i="0" smtClean="0">
                                  <a:latin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i="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i="0"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eqArr>
                        </m:e>
                      </m:d>
                      <m:r>
                        <a:rPr lang="en-US" b="0" i="0"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75A4B24C-62EC-4E41-B254-D7A0CAB4FCB9}"/>
                  </a:ext>
                </a:extLst>
              </p:cNvPr>
              <p:cNvSpPr txBox="1">
                <a:spLocks noRot="1" noChangeAspect="1" noMove="1" noResize="1" noEditPoints="1" noAdjustHandles="1" noChangeArrowheads="1" noChangeShapeType="1" noTextEdit="1"/>
              </p:cNvSpPr>
              <p:nvPr/>
            </p:nvSpPr>
            <p:spPr>
              <a:xfrm>
                <a:off x="4472941" y="3838005"/>
                <a:ext cx="4229428" cy="1248547"/>
              </a:xfrm>
              <a:prstGeom prst="rect">
                <a:avLst/>
              </a:prstGeom>
              <a:blipFill>
                <a:blip r:embed="rId3"/>
                <a:stretch>
                  <a:fillRect l="-898" t="-77000" r="-1497" b="-107000"/>
                </a:stretch>
              </a:blipFill>
            </p:spPr>
            <p:txBody>
              <a:bodyPr/>
              <a:lstStyle/>
              <a:p>
                <a:r>
                  <a:rPr lang="en-US">
                    <a:noFill/>
                  </a:rPr>
                  <a:t> </a:t>
                </a:r>
              </a:p>
            </p:txBody>
          </p:sp>
        </mc:Fallback>
      </mc:AlternateContent>
    </p:spTree>
    <p:extLst>
      <p:ext uri="{BB962C8B-B14F-4D97-AF65-F5344CB8AC3E}">
        <p14:creationId xmlns:p14="http://schemas.microsoft.com/office/powerpoint/2010/main" val="128273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39351</TotalTime>
  <Words>3743</Words>
  <Application>Microsoft Macintosh PowerPoint</Application>
  <PresentationFormat>On-screen Show (4:3)</PresentationFormat>
  <Paragraphs>262</Paragraphs>
  <Slides>32</Slides>
  <Notes>23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vt:lpstr>
      <vt:lpstr>Cambria Math</vt:lpstr>
      <vt:lpstr>Times</vt:lpstr>
      <vt:lpstr>Wingdings</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Activation Functions</vt:lpstr>
      <vt:lpstr>Activation Functions</vt:lpstr>
      <vt:lpstr>Decision making OR logical functions</vt:lpstr>
      <vt:lpstr>Logical functions</vt:lpstr>
      <vt:lpstr>The XOR problem</vt:lpstr>
      <vt:lpstr>The XOR Problem</vt:lpstr>
      <vt:lpstr>The XOR Solution</vt:lpstr>
      <vt:lpstr>The XOR Solution</vt:lpstr>
      <vt:lpstr>Power of Perceptrons</vt:lpstr>
      <vt:lpstr>Feed-Forward Neural Network</vt:lpstr>
      <vt:lpstr>Equations for a feedforward network </vt:lpstr>
      <vt:lpstr>Equations for a feedforward network </vt:lpstr>
      <vt:lpstr>Equations for a feedforward network </vt:lpstr>
      <vt:lpstr>Equations for a feedforward network </vt:lpstr>
      <vt:lpstr>Next time: Training Neural Nets</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1911</cp:revision>
  <cp:lastPrinted>2019-11-21T18:40:01Z</cp:lastPrinted>
  <dcterms:created xsi:type="dcterms:W3CDTF">2009-06-12T17:14:38Z</dcterms:created>
  <dcterms:modified xsi:type="dcterms:W3CDTF">2020-01-20T16:37:02Z</dcterms:modified>
</cp:coreProperties>
</file>